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6"/>
  </p:notesMasterIdLst>
  <p:handoutMasterIdLst>
    <p:handoutMasterId r:id="rId37"/>
  </p:handoutMasterIdLst>
  <p:sldIdLst>
    <p:sldId id="278" r:id="rId2"/>
    <p:sldId id="279" r:id="rId3"/>
    <p:sldId id="339" r:id="rId4"/>
    <p:sldId id="340" r:id="rId5"/>
    <p:sldId id="341" r:id="rId6"/>
    <p:sldId id="342" r:id="rId7"/>
    <p:sldId id="310" r:id="rId8"/>
    <p:sldId id="311" r:id="rId9"/>
    <p:sldId id="308" r:id="rId10"/>
    <p:sldId id="313" r:id="rId11"/>
    <p:sldId id="314" r:id="rId12"/>
    <p:sldId id="322" r:id="rId13"/>
    <p:sldId id="324" r:id="rId14"/>
    <p:sldId id="323" r:id="rId15"/>
    <p:sldId id="325" r:id="rId16"/>
    <p:sldId id="328" r:id="rId17"/>
    <p:sldId id="344" r:id="rId18"/>
    <p:sldId id="345" r:id="rId19"/>
    <p:sldId id="346" r:id="rId20"/>
    <p:sldId id="347" r:id="rId21"/>
    <p:sldId id="333" r:id="rId22"/>
    <p:sldId id="316" r:id="rId23"/>
    <p:sldId id="317" r:id="rId24"/>
    <p:sldId id="318" r:id="rId25"/>
    <p:sldId id="319" r:id="rId26"/>
    <p:sldId id="336" r:id="rId27"/>
    <p:sldId id="320" r:id="rId28"/>
    <p:sldId id="321" r:id="rId29"/>
    <p:sldId id="334" r:id="rId30"/>
    <p:sldId id="307" r:id="rId31"/>
    <p:sldId id="343" r:id="rId32"/>
    <p:sldId id="337" r:id="rId33"/>
    <p:sldId id="296" r:id="rId34"/>
    <p:sldId id="294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F26B43"/>
          </p15:clr>
        </p15:guide>
        <p15:guide id="2" pos="317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98" d="100"/>
          <a:sy n="98" d="100"/>
        </p:scale>
        <p:origin x="600" y="84"/>
      </p:cViewPr>
      <p:guideLst>
        <p:guide orient="horz" pos="516"/>
        <p:guide pos="3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C3709-9628-431F-87BE-999083454C41}" type="datetimeFigureOut">
              <a:rPr lang="en-IN" smtClean="0"/>
              <a:t>09-06-2015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94267-94A6-4DA2-BBFA-2942C7E59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57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10E-CA69-4419-8132-CB4BA6DBC7A0}" type="datetimeFigureOut">
              <a:rPr lang="en-IN" smtClean="0"/>
              <a:pPr/>
              <a:t>09-06-2015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3455-0439-48A9-8026-64001E22A13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52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84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293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806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399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982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779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sz="1200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8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and Content Slide – Font: Tahoma 12/14 (depending on the amount of text)</a:t>
            </a:r>
          </a:p>
          <a:p>
            <a:r>
              <a:rPr lang="en-US" baseline="0" dirty="0" smtClean="0"/>
              <a:t>                                         Heading: Calibri Heading 26 (consistent)</a:t>
            </a:r>
          </a:p>
          <a:p>
            <a:r>
              <a:rPr lang="en-US" baseline="0" dirty="0" smtClean="0"/>
              <a:t>Bullet code – 174 for bullet</a:t>
            </a:r>
          </a:p>
          <a:p>
            <a:r>
              <a:rPr lang="en-US" baseline="0" dirty="0" smtClean="0"/>
              <a:t>                      OOBB for sub bullet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5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6534209" y="4764109"/>
            <a:ext cx="249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www.edureka.co/ios-development</a:t>
            </a:r>
            <a:endParaRPr lang="en-IN" sz="1200" dirty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53" y="83839"/>
            <a:ext cx="3303816" cy="24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1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200900" y="101586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2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2014. Any reproduction without expressed written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strictly forbidden. PMI members, credential holders, and REP’s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534209" y="4764109"/>
            <a:ext cx="249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www.edureka.co/ios-development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ow it work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14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 userDrawn="1"/>
        </p:nvSpPr>
        <p:spPr>
          <a:xfrm>
            <a:off x="6534209" y="4764109"/>
            <a:ext cx="249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www.edureka.co/ios-development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1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81550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6477000" y="4781550"/>
            <a:ext cx="259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www.edureka.co/ios-development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</a:t>
            </a:r>
            <a:r>
              <a:rPr lang="en-US" sz="1200" baseline="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534209" y="4764109"/>
            <a:ext cx="249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www.edureka.co/ios-development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43769" y="4795082"/>
            <a:ext cx="18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www.edureka.in/hadoop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70C0"/>
                </a:solidFill>
                <a:latin typeface="+mj-lt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3459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6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6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534209" y="4764109"/>
            <a:ext cx="249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www.edureka.co/ios-development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73" r:id="rId2"/>
    <p:sldLayoutId id="2147483777" r:id="rId3"/>
    <p:sldLayoutId id="2147483772" r:id="rId4"/>
    <p:sldLayoutId id="2147483728" r:id="rId5"/>
    <p:sldLayoutId id="2147483775" r:id="rId6"/>
    <p:sldLayoutId id="2147483774" r:id="rId7"/>
    <p:sldLayoutId id="2147483784" r:id="rId8"/>
    <p:sldLayoutId id="2147483733" r:id="rId9"/>
    <p:sldLayoutId id="2147483747" r:id="rId10"/>
    <p:sldLayoutId id="2147483776" r:id="rId11"/>
    <p:sldLayoutId id="2147483748" r:id="rId12"/>
    <p:sldLayoutId id="2147483749" r:id="rId13"/>
    <p:sldLayoutId id="2147483750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6" r:id="rId20"/>
    <p:sldLayoutId id="2147483787" r:id="rId2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ios-developme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ales@edureka.c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3238" y="2576522"/>
            <a:ext cx="8198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stellar" panose="020A0402060406010301" pitchFamily="18" charset="0"/>
              </a:rPr>
              <a:t>Building Native Application In IOS 8</a:t>
            </a:r>
            <a:endParaRPr lang="en-IN" sz="2000" b="1" dirty="0" smtClean="0">
              <a:latin typeface="Castellar" panose="020A0402060406010301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25" y="3066111"/>
            <a:ext cx="7079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iOS Development course </a:t>
            </a:r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www.edureka.co/ios-development</a:t>
            </a:r>
            <a:endParaRPr lang="en-IN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904" y="348712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Queries: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Twitter @edurekaIN: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askEdureka</a:t>
            </a: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Facebook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edurekaIN</a:t>
            </a: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6947" y="3467809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sales@edureka.co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22330" y="893578"/>
            <a:ext cx="6389978" cy="3896688"/>
            <a:chOff x="514255" y="819150"/>
            <a:chExt cx="6389978" cy="38966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255" y="1613043"/>
              <a:ext cx="4273823" cy="310279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220526" y="1459154"/>
              <a:ext cx="18684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to achieve this?</a:t>
              </a:r>
            </a:p>
          </p:txBody>
        </p:sp>
        <p:sp>
          <p:nvSpPr>
            <p:cNvPr id="7" name="Cloud Callout 6"/>
            <p:cNvSpPr/>
            <p:nvPr/>
          </p:nvSpPr>
          <p:spPr>
            <a:xfrm>
              <a:off x="3575406" y="819150"/>
              <a:ext cx="3328827" cy="1783905"/>
            </a:xfrm>
            <a:prstGeom prst="cloudCallout">
              <a:avLst>
                <a:gd name="adj1" fmla="val -66344"/>
                <a:gd name="adj2" fmla="val 26348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8851" y="2067185"/>
            <a:ext cx="6864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200" b="1" dirty="0">
                <a:solidFill>
                  <a:srgbClr val="0070C0"/>
                </a:solidFill>
              </a:rPr>
              <a:t>Requirement 1 : 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algn="ctr" defTabSz="914400"/>
            <a:r>
              <a:rPr lang="en-US" sz="3200" b="1" dirty="0" smtClean="0">
                <a:solidFill>
                  <a:srgbClr val="0070C0"/>
                </a:solidFill>
              </a:rPr>
              <a:t>Take </a:t>
            </a:r>
            <a:r>
              <a:rPr lang="en-US" sz="3200" b="1" dirty="0">
                <a:solidFill>
                  <a:srgbClr val="0070C0"/>
                </a:solidFill>
              </a:rPr>
              <a:t>a Picture at any Tourist Spot</a:t>
            </a:r>
          </a:p>
        </p:txBody>
      </p:sp>
    </p:spTree>
    <p:extLst>
      <p:ext uri="{BB962C8B-B14F-4D97-AF65-F5344CB8AC3E}">
        <p14:creationId xmlns:p14="http://schemas.microsoft.com/office/powerpoint/2010/main" val="29332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5" name="Picture 4" descr="Screen Shot 2014-12-13 at 10.41.27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" t="3332" r="3392" b="10039"/>
          <a:stretch/>
        </p:blipFill>
        <p:spPr>
          <a:xfrm>
            <a:off x="3452346" y="837132"/>
            <a:ext cx="5616112" cy="30773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stomShape 2"/>
          <p:cNvSpPr/>
          <p:nvPr/>
        </p:nvSpPr>
        <p:spPr>
          <a:xfrm>
            <a:off x="503238" y="837132"/>
            <a:ext cx="7916695" cy="2969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Project</a:t>
            </a:r>
            <a:b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1: Open </a:t>
            </a:r>
            <a:r>
              <a:rPr lang="en-IN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Xcode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2: </a:t>
            </a:r>
            <a:r>
              <a:rPr lang="en-IN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Goto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-&gt; New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Enter all the details required like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9585" y="3124759"/>
            <a:ext cx="2264236" cy="1579390"/>
            <a:chOff x="6574960" y="1320604"/>
            <a:chExt cx="2264236" cy="1579390"/>
          </a:xfrm>
        </p:grpSpPr>
        <p:grpSp>
          <p:nvGrpSpPr>
            <p:cNvPr id="9" name="Group 8"/>
            <p:cNvGrpSpPr/>
            <p:nvPr/>
          </p:nvGrpSpPr>
          <p:grpSpPr>
            <a:xfrm>
              <a:off x="6574960" y="1564323"/>
              <a:ext cx="2264236" cy="1335671"/>
              <a:chOff x="5369000" y="999434"/>
              <a:chExt cx="1934360" cy="2914976"/>
            </a:xfrm>
          </p:grpSpPr>
          <p:sp>
            <p:nvSpPr>
              <p:cNvPr id="11" name="Folded Corner 10"/>
              <p:cNvSpPr/>
              <p:nvPr/>
            </p:nvSpPr>
            <p:spPr>
              <a:xfrm>
                <a:off x="5378987" y="999434"/>
                <a:ext cx="1924373" cy="2914976"/>
              </a:xfrm>
              <a:prstGeom prst="foldedCorner">
                <a:avLst/>
              </a:prstGeom>
              <a:solidFill>
                <a:srgbClr val="FFFFCC"/>
              </a:solidFill>
              <a:ln>
                <a:solidFill>
                  <a:srgbClr val="FF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69000" y="1589443"/>
                <a:ext cx="1934359" cy="22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Access all the camera controls so that all the options available in that device can be used.</a:t>
                </a:r>
              </a:p>
              <a:p>
                <a:pPr algn="just"/>
                <a:r>
                  <a:rPr lang="en-IN" sz="12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en-IN" sz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1320604"/>
              <a:ext cx="639194" cy="639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702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/>
          <p:cNvSpPr/>
          <p:nvPr/>
        </p:nvSpPr>
        <p:spPr>
          <a:xfrm>
            <a:off x="503238" y="837132"/>
            <a:ext cx="7916695" cy="2969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3: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“Single view application”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</a:t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will create a project with all basic files included</a:t>
            </a: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(Contd.)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33970" y="1586025"/>
            <a:ext cx="5947645" cy="3244978"/>
            <a:chOff x="1620779" y="1522231"/>
            <a:chExt cx="5947645" cy="324497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4" name="Picture 3" descr="Screen Shot 2014-12-13 at 10.39.43 A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5" t="4542" r="3824" b="9454"/>
            <a:stretch/>
          </p:blipFill>
          <p:spPr>
            <a:xfrm>
              <a:off x="1620779" y="1522231"/>
              <a:ext cx="5947645" cy="324497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2144" y="1900719"/>
              <a:ext cx="523982" cy="53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0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t="3223" r="3630" b="8393"/>
          <a:stretch/>
        </p:blipFill>
        <p:spPr>
          <a:xfrm>
            <a:off x="842334" y="1538701"/>
            <a:ext cx="5579015" cy="3396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(Contd.)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503238" y="837132"/>
            <a:ext cx="7916695" cy="2969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4: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your interface by drag and drop objects into your storyboard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selecting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picture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view –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showing the selected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81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(Contd.)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503238" y="837132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5: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 your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elements to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Controller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creating properties and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</a:t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t="3733" r="3468" b="8392"/>
          <a:stretch/>
        </p:blipFill>
        <p:spPr>
          <a:xfrm>
            <a:off x="760289" y="1255606"/>
            <a:ext cx="5948736" cy="35942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4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" t="3223" r="3632" b="9157"/>
          <a:stretch/>
        </p:blipFill>
        <p:spPr>
          <a:xfrm>
            <a:off x="821932" y="1237320"/>
            <a:ext cx="5866544" cy="35343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(Contd.)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503238" y="837132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6: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method in “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ViewController.m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will be created for button click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(Contd.)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7: Replace your “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captureButtonClicked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method with below code</a:t>
            </a:r>
          </a:p>
          <a:p>
            <a:pPr marL="171450" indent="-171450">
              <a:buFont typeface="Symbol" panose="05050102010706020507" pitchFamily="18" charset="2"/>
              <a:buChar char="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1181528"/>
            <a:ext cx="5918110" cy="3626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IBAction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captureButtonClicked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)sender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UIActionSheet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imageSelectionActinSheet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[[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UIActionSheet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alloc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initWithTitle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@"Select Image"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                       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delegate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self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pPr lvl="0"/>
            <a:r>
              <a:rPr lang="it-IT" sz="1100" dirty="0">
                <a:solidFill>
                  <a:srgbClr val="000000"/>
                </a:solidFill>
                <a:latin typeface="Menlo-Regular"/>
              </a:rPr>
              <a:t>                           </a:t>
            </a:r>
            <a:r>
              <a:rPr lang="it-IT" sz="1100" dirty="0">
                <a:solidFill>
                  <a:srgbClr val="2E0D6E"/>
                </a:solidFill>
                <a:latin typeface="Menlo-Regular"/>
              </a:rPr>
              <a:t>cancelButtonTitle</a:t>
            </a:r>
            <a:r>
              <a:rPr lang="it-IT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it-IT" sz="1100" dirty="0">
                <a:solidFill>
                  <a:srgbClr val="C41A16"/>
                </a:solidFill>
                <a:latin typeface="Menlo-Regular"/>
              </a:rPr>
              <a:t>@"Cancel"</a:t>
            </a:r>
            <a:endParaRPr lang="it-IT" sz="1100" dirty="0">
              <a:solidFill>
                <a:srgbClr val="000000"/>
              </a:solidFill>
              <a:latin typeface="Menlo-Regular"/>
            </a:endParaRPr>
          </a:p>
          <a:p>
            <a:pPr lvl="0"/>
            <a:r>
              <a:rPr lang="it-IT" sz="1100" dirty="0">
                <a:solidFill>
                  <a:srgbClr val="000000"/>
                </a:solidFill>
                <a:latin typeface="Menlo-Regular"/>
              </a:rPr>
              <a:t>                      </a:t>
            </a:r>
            <a:r>
              <a:rPr lang="it-IT" sz="1100" dirty="0">
                <a:solidFill>
                  <a:srgbClr val="2E0D6E"/>
                </a:solidFill>
                <a:latin typeface="Menlo-Regular"/>
              </a:rPr>
              <a:t>destructiveButtonTitle</a:t>
            </a:r>
            <a:r>
              <a:rPr lang="it-IT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it-IT" sz="1100" dirty="0">
                <a:solidFill>
                  <a:srgbClr val="AA0D91"/>
                </a:solidFill>
                <a:latin typeface="Menlo-Regular"/>
              </a:rPr>
              <a:t>nil</a:t>
            </a:r>
            <a:endParaRPr lang="it-IT" sz="1100" dirty="0">
              <a:solidFill>
                <a:srgbClr val="000000"/>
              </a:solidFill>
              <a:latin typeface="Menlo-Regular"/>
            </a:endParaRP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              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otherButtonTitles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@"</a:t>
            </a:r>
            <a:r>
              <a:rPr lang="en-US" sz="1100" dirty="0" err="1">
                <a:solidFill>
                  <a:srgbClr val="C41A16"/>
                </a:solidFill>
                <a:latin typeface="Menlo-Regular"/>
              </a:rPr>
              <a:t>Camera"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sz="1100" dirty="0" err="1">
                <a:solidFill>
                  <a:srgbClr val="C41A16"/>
                </a:solidFill>
                <a:latin typeface="Menlo-Regular"/>
              </a:rPr>
              <a:t>@"Image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 Library"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nil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[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imageSelectionActinSheet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showInView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view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}</a:t>
            </a:r>
          </a:p>
          <a:p>
            <a:pPr lvl="0"/>
            <a:endParaRPr lang="en-US" sz="1100" dirty="0">
              <a:solidFill>
                <a:srgbClr val="000000"/>
              </a:solidFill>
              <a:latin typeface="Menlo-Regular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100" dirty="0">
              <a:solidFill>
                <a:srgbClr val="000000"/>
              </a:solidFill>
              <a:latin typeface="Menlo-Regular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  <a:ea typeface="Tahoma" panose="020B0604030504040204" pitchFamily="34" charset="0"/>
                <a:cs typeface="Tahoma" panose="020B0604030504040204" pitchFamily="34" charset="0"/>
              </a:rPr>
              <a:t>Button Selection Methods: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actionSheet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UIActionSheet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actionSheet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clickedButtonAtIndex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NSInteger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buttonIndex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buttonIndex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== </a:t>
            </a:r>
            <a:r>
              <a:rPr lang="en-US" sz="1100" dirty="0">
                <a:solidFill>
                  <a:srgbClr val="1C00CF"/>
                </a:solidFill>
                <a:latin typeface="Menlo-Regular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[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6474B"/>
                </a:solidFill>
                <a:latin typeface="Menlo-Regular"/>
              </a:rPr>
              <a:t>selectImageFromCamera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    } </a:t>
            </a:r>
            <a:r>
              <a:rPr lang="da-DK" sz="1100" dirty="0">
                <a:solidFill>
                  <a:srgbClr val="AA0D91"/>
                </a:solidFill>
                <a:latin typeface="Menlo-Regular"/>
              </a:rPr>
              <a:t>else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 {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        [</a:t>
            </a:r>
            <a:r>
              <a:rPr lang="da-DK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da-DK" sz="1100" dirty="0">
                <a:solidFill>
                  <a:srgbClr val="26474B"/>
                </a:solidFill>
                <a:latin typeface="Menlo-Regular"/>
              </a:rPr>
              <a:t>selectImageFromPhotoLibrary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    }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}</a:t>
            </a:r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70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(Contd.)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buttons for source type selection</a:t>
            </a: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type camera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1453075"/>
            <a:ext cx="5918110" cy="3380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selectImageFromCamera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([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isSourceTypeAvailable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UIImagePickerControllerSourceTypeCamera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])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*picker = [[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alloc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init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picker.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delegate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picker.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sourceType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UIImagePickerControllerSourceTypeCamera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picker.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mediaTypes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>
                <a:solidFill>
                  <a:srgbClr val="1C00CF"/>
                </a:solidFill>
                <a:latin typeface="Menlo-Regular"/>
              </a:rPr>
              <a:t>@[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kUTTypeImage</a:t>
            </a:r>
            <a:r>
              <a:rPr lang="en-US" sz="1100" dirty="0">
                <a:solidFill>
                  <a:srgbClr val="1C00CF"/>
                </a:solidFill>
                <a:latin typeface="Menlo-Regular"/>
              </a:rPr>
              <a:t>]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picker.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allowsEditing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[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presentViewController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:picker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animated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completion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nil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    } </a:t>
            </a:r>
            <a:r>
              <a:rPr lang="da-DK" sz="1100" dirty="0">
                <a:solidFill>
                  <a:srgbClr val="AA0D91"/>
                </a:solidFill>
                <a:latin typeface="Menlo-Regular"/>
              </a:rPr>
              <a:t>else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 {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da-DK" sz="1100" dirty="0">
                <a:solidFill>
                  <a:srgbClr val="5C2699"/>
                </a:solidFill>
                <a:latin typeface="Menlo-Regular"/>
              </a:rPr>
              <a:t>UIAlertView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 *cameraAlert = [[</a:t>
            </a:r>
            <a:r>
              <a:rPr lang="da-DK" sz="1100" dirty="0">
                <a:solidFill>
                  <a:srgbClr val="5C2699"/>
                </a:solidFill>
                <a:latin typeface="Menlo-Regular"/>
              </a:rPr>
              <a:t>UIAlertView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da-DK" sz="1100" dirty="0">
                <a:solidFill>
                  <a:srgbClr val="2E0D6E"/>
                </a:solidFill>
                <a:latin typeface="Menlo-Regular"/>
              </a:rPr>
              <a:t>alloc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da-DK" sz="1100" dirty="0">
                <a:solidFill>
                  <a:srgbClr val="2E0D6E"/>
                </a:solidFill>
                <a:latin typeface="Menlo-Regular"/>
              </a:rPr>
              <a:t>initWithTitle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da-DK" sz="1100" dirty="0">
                <a:solidFill>
                  <a:srgbClr val="C41A16"/>
                </a:solidFill>
                <a:latin typeface="Menlo-Regular"/>
              </a:rPr>
              <a:t>@"Camera Not Available"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da-DK" sz="1100" dirty="0">
                <a:solidFill>
                  <a:srgbClr val="2E0D6E"/>
                </a:solidFill>
                <a:latin typeface="Menlo-Regular"/>
              </a:rPr>
              <a:t>message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da-DK" sz="1100" dirty="0">
                <a:solidFill>
                  <a:srgbClr val="C41A16"/>
                </a:solidFill>
                <a:latin typeface="Menlo-Regular"/>
              </a:rPr>
              <a:t>@"Please select any device with camera capability"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da-DK" sz="1100" dirty="0">
                <a:solidFill>
                  <a:srgbClr val="2E0D6E"/>
                </a:solidFill>
                <a:latin typeface="Menlo-Regular"/>
              </a:rPr>
              <a:t>delegate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da-DK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da-DK" sz="1100" dirty="0">
                <a:solidFill>
                  <a:srgbClr val="2E0D6E"/>
                </a:solidFill>
                <a:latin typeface="Menlo-Regular"/>
              </a:rPr>
              <a:t>cancelButtonTitle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da-DK" sz="1100" dirty="0">
                <a:solidFill>
                  <a:srgbClr val="C41A16"/>
                </a:solidFill>
                <a:latin typeface="Menlo-Regular"/>
              </a:rPr>
              <a:t>@"Okay"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da-DK" sz="1100" dirty="0">
                <a:solidFill>
                  <a:srgbClr val="2E0D6E"/>
                </a:solidFill>
                <a:latin typeface="Menlo-Regular"/>
              </a:rPr>
              <a:t>otherButtonTitles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: </a:t>
            </a:r>
            <a:r>
              <a:rPr lang="da-DK" sz="1100" dirty="0">
                <a:solidFill>
                  <a:srgbClr val="AA0D91"/>
                </a:solidFill>
                <a:latin typeface="Menlo-Regular"/>
              </a:rPr>
              <a:t>nil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        [cameraAlert </a:t>
            </a:r>
            <a:r>
              <a:rPr lang="da-DK" sz="1100" dirty="0">
                <a:solidFill>
                  <a:srgbClr val="2E0D6E"/>
                </a:solidFill>
                <a:latin typeface="Menlo-Regular"/>
              </a:rPr>
              <a:t>show</a:t>
            </a:r>
            <a:r>
              <a:rPr lang="da-DK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    }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    </a:t>
            </a:r>
          </a:p>
          <a:p>
            <a:pPr lvl="0"/>
            <a:r>
              <a:rPr lang="da-DK" sz="1100" dirty="0">
                <a:solidFill>
                  <a:srgbClr val="000000"/>
                </a:solidFill>
                <a:latin typeface="Menlo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89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(Contd.)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9: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Confogure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your buttons for source type selection</a:t>
            </a: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type photo library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1453075"/>
            <a:ext cx="5918110" cy="1731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selectImageFromPhotoLibrary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*picker = [[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alloc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init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picker.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delegate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picker.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sourceType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UIImagePickerControllerSourceTypePhotoLibrary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picker.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mediaTypes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>
                <a:solidFill>
                  <a:srgbClr val="1C00CF"/>
                </a:solidFill>
                <a:latin typeface="Menlo-Regular"/>
              </a:rPr>
              <a:t>@[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kUTTypeImage</a:t>
            </a:r>
            <a:r>
              <a:rPr lang="en-US" sz="1100" dirty="0">
                <a:solidFill>
                  <a:srgbClr val="1C00CF"/>
                </a:solidFill>
                <a:latin typeface="Menlo-Regular"/>
              </a:rPr>
              <a:t>]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picker.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allowsEditing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[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presentViewController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:picker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animated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completion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nil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}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2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4288"/>
            <a:ext cx="3456384" cy="173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about iOS Development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capture an image from your app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Saving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 to album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various social sites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87561"/>
            <a:ext cx="330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to: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  <a:latin typeface="+mj-lt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1648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(Contd.)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10: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Listen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image selection methods</a:t>
            </a: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1453075"/>
            <a:ext cx="5918110" cy="2769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*)picker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didFinishPickingImage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*)image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editingInfo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editingInfo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(image)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100" dirty="0" err="1">
                <a:solidFill>
                  <a:srgbClr val="3F6E74"/>
                </a:solidFill>
                <a:latin typeface="Menlo-Regular"/>
              </a:rPr>
              <a:t>capturedImageView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image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image;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}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[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dismissViewControllerAnimated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completion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nil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}</a:t>
            </a:r>
          </a:p>
          <a:p>
            <a:pPr lvl="0"/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pPr lvl="0"/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imagePickerControllerDidCancel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*)picker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[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dismissViewControllerAnimated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completion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nil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91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 Simulator Screen Shot Dec 13, 2014, 11.45.38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7" y="1471699"/>
            <a:ext cx="1780044" cy="315957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iOS Simulator Screen Shot Dec 13, 2014, 11.45.43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89" y="1482194"/>
            <a:ext cx="1774131" cy="3149083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iOS Simulator Screen Shot Dec 13, 2014, 11.45.46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85" y="1466937"/>
            <a:ext cx="1782727" cy="316434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iOS Simulator Screen Shot Dec 13, 2014, 11.46.26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77" y="1429629"/>
            <a:ext cx="1803745" cy="320164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Taking a Picture from Camera (Contd.) 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503238" y="837132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UI Flow is as follow</a:t>
            </a:r>
          </a:p>
          <a:p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23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8851" y="2067185"/>
            <a:ext cx="6864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200" b="1" dirty="0">
                <a:solidFill>
                  <a:srgbClr val="0070C0"/>
                </a:solidFill>
              </a:rPr>
              <a:t>Requirement </a:t>
            </a:r>
            <a:r>
              <a:rPr lang="en-US" sz="3200" b="1" dirty="0" smtClean="0">
                <a:solidFill>
                  <a:srgbClr val="0070C0"/>
                </a:solidFill>
              </a:rPr>
              <a:t>2 </a:t>
            </a:r>
            <a:r>
              <a:rPr lang="en-US" sz="3200" b="1" dirty="0">
                <a:solidFill>
                  <a:srgbClr val="0070C0"/>
                </a:solidFill>
              </a:rPr>
              <a:t>: 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algn="ctr" defTabSz="914400"/>
            <a:r>
              <a:rPr lang="en-US" sz="3200" b="1" dirty="0">
                <a:solidFill>
                  <a:srgbClr val="0070C0"/>
                </a:solidFill>
              </a:rPr>
              <a:t>Saving the </a:t>
            </a:r>
            <a:r>
              <a:rPr lang="en-US" sz="3200" b="1" dirty="0" smtClean="0">
                <a:solidFill>
                  <a:srgbClr val="0070C0"/>
                </a:solidFill>
              </a:rPr>
              <a:t>Picture </a:t>
            </a:r>
            <a:r>
              <a:rPr lang="en-US" sz="3200" b="1" dirty="0">
                <a:solidFill>
                  <a:srgbClr val="0070C0"/>
                </a:solidFill>
              </a:rPr>
              <a:t>in the </a:t>
            </a:r>
            <a:r>
              <a:rPr lang="en-US" sz="3200" b="1" dirty="0" smtClean="0">
                <a:solidFill>
                  <a:srgbClr val="0070C0"/>
                </a:solidFill>
              </a:rPr>
              <a:t>Photo Library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00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3238" y="1453075"/>
            <a:ext cx="5918110" cy="250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UIImagePickerController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*)picker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didFinishPickingImage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UIImage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*)image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editingInfo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editingInfo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(image)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100" dirty="0" err="1">
                <a:solidFill>
                  <a:srgbClr val="3F6E74"/>
                </a:solidFill>
                <a:latin typeface="Menlo-Regular"/>
              </a:rPr>
              <a:t>capturedImageView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image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image;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(_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newMedia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UIImageWriteToSavedPhotosAlbum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(image,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@selector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imageSaved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),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nil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}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}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}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[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dismissViewControllerAnimated: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completion: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nil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}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  <a:latin typeface="+mj-lt"/>
              </a:rPr>
              <a:t>Saving Pictures</a:t>
            </a: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 your 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imagePickerController:didFinishPickingImage:editingInfo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 for saving a picture to photo library</a:t>
            </a: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8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8851" y="2067185"/>
            <a:ext cx="6864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200" b="1" dirty="0">
                <a:solidFill>
                  <a:srgbClr val="0070C0"/>
                </a:solidFill>
              </a:rPr>
              <a:t>Requirement </a:t>
            </a:r>
            <a:r>
              <a:rPr lang="en-US" sz="3200" b="1" dirty="0" smtClean="0">
                <a:solidFill>
                  <a:srgbClr val="0070C0"/>
                </a:solidFill>
              </a:rPr>
              <a:t>3 </a:t>
            </a:r>
            <a:r>
              <a:rPr lang="en-US" sz="3200" b="1" dirty="0">
                <a:solidFill>
                  <a:srgbClr val="0070C0"/>
                </a:solidFill>
              </a:rPr>
              <a:t>: 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algn="ctr" defTabSz="914400"/>
            <a:r>
              <a:rPr lang="en-US" sz="3200" b="1" dirty="0">
                <a:solidFill>
                  <a:srgbClr val="0070C0"/>
                </a:solidFill>
              </a:rPr>
              <a:t>Show all the </a:t>
            </a:r>
            <a:r>
              <a:rPr lang="en-US" sz="3200" b="1" dirty="0" smtClean="0">
                <a:solidFill>
                  <a:srgbClr val="0070C0"/>
                </a:solidFill>
              </a:rPr>
              <a:t>Locations </a:t>
            </a:r>
            <a:r>
              <a:rPr lang="en-US" sz="3200" b="1" dirty="0">
                <a:solidFill>
                  <a:srgbClr val="0070C0"/>
                </a:solidFill>
              </a:rPr>
              <a:t>on Map</a:t>
            </a:r>
          </a:p>
        </p:txBody>
      </p:sp>
    </p:spTree>
    <p:extLst>
      <p:ext uri="{BB962C8B-B14F-4D97-AF65-F5344CB8AC3E}">
        <p14:creationId xmlns:p14="http://schemas.microsoft.com/office/powerpoint/2010/main" val="381493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Showing Picture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Locations </a:t>
            </a:r>
            <a:r>
              <a:rPr lang="en-US" sz="2600" dirty="0">
                <a:solidFill>
                  <a:srgbClr val="262626"/>
                </a:solidFill>
                <a:latin typeface="+mj-lt"/>
              </a:rPr>
              <a:t>on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Map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to save the location of the picture when we save the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the coordinates of present location using 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CLCocationManager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1360609"/>
            <a:ext cx="5918110" cy="1207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getCurrentLocation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)sender 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>
                <a:solidFill>
                  <a:srgbClr val="3F6E74"/>
                </a:solidFill>
                <a:latin typeface="Menlo-Regular"/>
              </a:rPr>
              <a:t>_</a:t>
            </a:r>
            <a:r>
              <a:rPr lang="en-US" sz="1100" dirty="0" err="1">
                <a:solidFill>
                  <a:srgbClr val="3F6E74"/>
                </a:solidFill>
                <a:latin typeface="Menlo-Regular"/>
              </a:rPr>
              <a:t>locationManager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delegate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>
                <a:solidFill>
                  <a:srgbClr val="3F6E74"/>
                </a:solidFill>
                <a:latin typeface="Menlo-Regular"/>
              </a:rPr>
              <a:t>_</a:t>
            </a:r>
            <a:r>
              <a:rPr lang="en-US" sz="1100" dirty="0" err="1">
                <a:solidFill>
                  <a:srgbClr val="3F6E74"/>
                </a:solidFill>
                <a:latin typeface="Menlo-Regular"/>
              </a:rPr>
              <a:t>locationManager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desiredAccuracy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kCLLocationAccuracyBest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[</a:t>
            </a:r>
            <a:r>
              <a:rPr lang="en-US" sz="1100" dirty="0">
                <a:solidFill>
                  <a:srgbClr val="3F6E74"/>
                </a:solidFill>
                <a:latin typeface="Menlo-Regular"/>
              </a:rPr>
              <a:t>_</a:t>
            </a:r>
            <a:r>
              <a:rPr lang="en-US" sz="1100" dirty="0" err="1">
                <a:solidFill>
                  <a:srgbClr val="3F6E74"/>
                </a:solidFill>
                <a:latin typeface="Menlo-Regular"/>
              </a:rPr>
              <a:t>locationManager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startUpdatingLocation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}</a:t>
            </a:r>
          </a:p>
        </p:txBody>
      </p:sp>
      <p:sp>
        <p:nvSpPr>
          <p:cNvPr id="7" name="CustomShape 2"/>
          <p:cNvSpPr/>
          <p:nvPr/>
        </p:nvSpPr>
        <p:spPr>
          <a:xfrm>
            <a:off x="513512" y="2599363"/>
            <a:ext cx="7916695" cy="51320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will call a delegate method when location is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obtained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3238" y="2951392"/>
            <a:ext cx="5918110" cy="18877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locationManager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CLLocationManager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*)manager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didUpdateToLocation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CLLocation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newLocation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fromLocation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CLLocation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*)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oldLocation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CLLocation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currentLocation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newLocation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@"longitude: %@"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,[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stringWithFormat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@"%.8f"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currentLocation.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coordinate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longitude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]);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@"latitude: %@"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,[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stringWithFormat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@"%.8f"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currentLocation.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coordinate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latitude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]);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6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Showing Picture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Locations </a:t>
            </a:r>
            <a:r>
              <a:rPr lang="en-US" sz="2600" dirty="0">
                <a:solidFill>
                  <a:srgbClr val="262626"/>
                </a:solidFill>
                <a:latin typeface="+mj-lt"/>
              </a:rPr>
              <a:t>on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Map (Contd.)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8478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 we have to show this coordinate on map</a:t>
            </a: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Drag and drop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MapView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the Storyboard</a:t>
            </a: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an outlet to your view controller (same as button and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imageview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below code to show your location on the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1828799"/>
            <a:ext cx="5918110" cy="1643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>
                <a:solidFill>
                  <a:srgbClr val="3F6E74"/>
                </a:solidFill>
                <a:latin typeface="Menlo-Regular"/>
              </a:rPr>
              <a:t>mapView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>
                <a:solidFill>
                  <a:srgbClr val="5C2699"/>
                </a:solidFill>
                <a:latin typeface="Menlo-Regular"/>
              </a:rPr>
              <a:t>mapType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200" dirty="0" err="1">
                <a:solidFill>
                  <a:srgbClr val="2E0D6E"/>
                </a:solidFill>
                <a:latin typeface="Menlo-Regular"/>
              </a:rPr>
              <a:t>MKMapTypeHybrid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200" dirty="0" err="1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3F6E74"/>
                </a:solidFill>
                <a:latin typeface="Menlo-Regular"/>
              </a:rPr>
              <a:t>mapView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zoomEnabled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200" dirty="0">
                <a:solidFill>
                  <a:srgbClr val="AA0D91"/>
                </a:solidFill>
                <a:latin typeface="Menlo-Regular"/>
              </a:rPr>
              <a:t>NO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pPr lvl="0"/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MKCoordinateRegion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region;</a:t>
            </a:r>
          </a:p>
          <a:p>
            <a:pPr lvl="0"/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region.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center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latitude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200" dirty="0" err="1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3F6E74"/>
                </a:solidFill>
                <a:latin typeface="Menlo-Regular"/>
              </a:rPr>
              <a:t>mapView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userLocation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coordinate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latitude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region.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center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longitude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200" dirty="0" err="1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3F6E74"/>
                </a:solidFill>
                <a:latin typeface="Menlo-Regular"/>
              </a:rPr>
              <a:t>mapView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userLocation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coordinate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5C2699"/>
                </a:solidFill>
                <a:latin typeface="Menlo-Regular"/>
              </a:rPr>
              <a:t>longitude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2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sz="1200" dirty="0" err="1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200" dirty="0" err="1">
                <a:solidFill>
                  <a:srgbClr val="3F6E74"/>
                </a:solidFill>
                <a:latin typeface="Menlo-Regular"/>
              </a:rPr>
              <a:t>mapView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200" dirty="0" err="1">
                <a:solidFill>
                  <a:srgbClr val="2E0D6E"/>
                </a:solidFill>
                <a:latin typeface="Menlo-Regular"/>
              </a:rPr>
              <a:t>setRegion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:region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200" dirty="0" err="1">
                <a:solidFill>
                  <a:srgbClr val="2E0D6E"/>
                </a:solidFill>
                <a:latin typeface="Menlo-Regular"/>
              </a:rPr>
              <a:t>animated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200" dirty="0" err="1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];</a:t>
            </a:r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0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8851" y="2067185"/>
            <a:ext cx="6864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200" b="1" dirty="0">
                <a:solidFill>
                  <a:srgbClr val="0070C0"/>
                </a:solidFill>
              </a:rPr>
              <a:t>Requirement </a:t>
            </a:r>
            <a:r>
              <a:rPr lang="en-US" sz="3200" b="1" dirty="0" smtClean="0">
                <a:solidFill>
                  <a:srgbClr val="0070C0"/>
                </a:solidFill>
              </a:rPr>
              <a:t>3 </a:t>
            </a:r>
            <a:r>
              <a:rPr lang="en-US" sz="3200" b="1" dirty="0">
                <a:solidFill>
                  <a:srgbClr val="0070C0"/>
                </a:solidFill>
              </a:rPr>
              <a:t>: 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algn="ctr" defTabSz="914400"/>
            <a:r>
              <a:rPr lang="en-US" sz="3200" b="1" dirty="0">
                <a:solidFill>
                  <a:srgbClr val="0070C0"/>
                </a:solidFill>
              </a:rPr>
              <a:t>Share your </a:t>
            </a:r>
            <a:r>
              <a:rPr lang="en-US" sz="3200" b="1" dirty="0" smtClean="0">
                <a:solidFill>
                  <a:srgbClr val="0070C0"/>
                </a:solidFill>
              </a:rPr>
              <a:t>Picture </a:t>
            </a:r>
            <a:r>
              <a:rPr lang="en-US" sz="3200" b="1" dirty="0">
                <a:solidFill>
                  <a:srgbClr val="0070C0"/>
                </a:solidFill>
              </a:rPr>
              <a:t>on </a:t>
            </a:r>
            <a:r>
              <a:rPr lang="en-US" sz="3200" b="1" dirty="0" smtClean="0">
                <a:solidFill>
                  <a:srgbClr val="0070C0"/>
                </a:solidFill>
              </a:rPr>
              <a:t>Social Media </a:t>
            </a:r>
          </a:p>
          <a:p>
            <a:pPr algn="ctr" defTabSz="914400"/>
            <a:r>
              <a:rPr lang="en-US" sz="3200" b="1" dirty="0" smtClean="0">
                <a:solidFill>
                  <a:srgbClr val="0070C0"/>
                </a:solidFill>
              </a:rPr>
              <a:t>Facebook 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78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6538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Sharing your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Thoughts </a:t>
            </a:r>
            <a:r>
              <a:rPr lang="en-US" sz="2600" dirty="0">
                <a:solidFill>
                  <a:srgbClr val="262626"/>
                </a:solidFill>
                <a:latin typeface="+mj-lt"/>
              </a:rPr>
              <a:t>on Social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Networks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126907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have three types of services inbuilt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SLServiceTypeTwitter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SLServiceTypeFacebook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514350" lvl="1" indent="-171450">
              <a:buFont typeface="Tahoma" panose="020B0604030504040204" pitchFamily="34" charset="0"/>
              <a:buChar char="»"/>
            </a:pP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SLServiceTypeSinaWeibo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 us use </a:t>
            </a:r>
            <a:r>
              <a:rPr lang="en-IN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 </a:t>
            </a:r>
            <a:r>
              <a:rPr lang="en-IN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IN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endParaRPr lang="en-IN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 </a:t>
            </a:r>
            <a:r>
              <a:rPr lang="en-IN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 </a:t>
            </a:r>
            <a:r>
              <a:rPr lang="en-IN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 and completion handler on what to do after </a:t>
            </a:r>
            <a:r>
              <a:rPr lang="en-IN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posting</a:t>
            </a:r>
            <a:endParaRPr lang="en-IN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2886" y="2024009"/>
            <a:ext cx="5630434" cy="2887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SLComposeViewController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*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fbController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=[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SLComposeViewController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	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			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composeViewControllerForServiceType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SLServiceTypeFacebook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IN" sz="11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SLComposeViewControllerCompletionHandler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__block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completionHandler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=^(</a:t>
            </a:r>
            <a:r>
              <a:rPr lang="en-US" sz="1100" dirty="0" err="1">
                <a:solidFill>
                  <a:srgbClr val="5C2699"/>
                </a:solidFill>
                <a:latin typeface="Menlo-Regular"/>
              </a:rPr>
              <a:t>SLComposeViewControllerResult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result){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[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fbController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dismissViewControllerAnimated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completion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nil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switch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(result){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SLComposeViewControllerResultCancelled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</a:t>
            </a:r>
          </a:p>
          <a:p>
            <a:pPr lvl="0"/>
            <a:r>
              <a:rPr lang="fr-FR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fr-FR" sz="1100" dirty="0">
                <a:solidFill>
                  <a:srgbClr val="AA0D91"/>
                </a:solidFill>
                <a:latin typeface="Menlo-Regular"/>
              </a:rPr>
              <a:t>default</a:t>
            </a:r>
            <a:r>
              <a:rPr lang="fr-FR" sz="1100" dirty="0">
                <a:solidFill>
                  <a:srgbClr val="000000"/>
                </a:solidFill>
                <a:latin typeface="Menlo-Regular"/>
              </a:rPr>
              <a:t>: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@"Cancelled....."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break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SLComposeViewControllerResultDone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@"Posted...."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        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break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    }};</a:t>
            </a:r>
            <a:endParaRPr lang="en-IN" sz="1100" dirty="0">
              <a:solidFill>
                <a:srgbClr val="2E2F3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73684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Sharing your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Thoughts </a:t>
            </a:r>
            <a:r>
              <a:rPr lang="en-US" sz="2600" dirty="0">
                <a:solidFill>
                  <a:srgbClr val="262626"/>
                </a:solidFill>
                <a:latin typeface="+mj-lt"/>
              </a:rPr>
              <a:t>on Social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Networks (Contd.)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126907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 and then post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Tahoma" panose="020B0604030504040204" pitchFamily="34" charset="0"/>
              <a:buChar char="»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1284270"/>
            <a:ext cx="5918110" cy="1020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fbController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addImage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:_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capturedImageView.image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fbController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setInitialText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>
                <a:solidFill>
                  <a:srgbClr val="C41A16"/>
                </a:solidFill>
                <a:latin typeface="Menlo-Regular"/>
              </a:rPr>
              <a:t>@"Check out this Image."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fbController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setCompletionHandler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:completionHandler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r>
              <a:rPr lang="en-US" sz="11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sz="1100" dirty="0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presentViewController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:fbController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animated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100" dirty="0" err="1">
                <a:solidFill>
                  <a:srgbClr val="2E0D6E"/>
                </a:solidFill>
                <a:latin typeface="Menlo-Regular"/>
              </a:rPr>
              <a:t>completion</a:t>
            </a:r>
            <a:r>
              <a:rPr lang="en-US" sz="11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sz="1100" dirty="0" err="1">
                <a:solidFill>
                  <a:srgbClr val="AA0D91"/>
                </a:solidFill>
                <a:latin typeface="Menlo-Regular"/>
              </a:rPr>
              <a:t>nil</a:t>
            </a:r>
            <a:r>
              <a:rPr lang="en-US" sz="11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lvl="0"/>
            <a:endParaRPr lang="en-US" sz="1100" dirty="0">
              <a:solidFill>
                <a:srgbClr val="2E2F30"/>
              </a:solidFill>
              <a:latin typeface="Menlo-Regular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2"/>
          <p:cNvSpPr/>
          <p:nvPr/>
        </p:nvSpPr>
        <p:spPr>
          <a:xfrm>
            <a:off x="516675" y="849972"/>
            <a:ext cx="7916695" cy="144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lnSpc>
                <a:spcPct val="100000"/>
              </a:lnSpc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world’s most advanced mobile operating system &amp; very good hardware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configuration</a:t>
            </a:r>
          </a:p>
          <a:p>
            <a:pPr marL="171450" indent="-171450">
              <a:lnSpc>
                <a:spcPct val="100000"/>
              </a:lnSpc>
              <a:buClr>
                <a:srgbClr val="0070C0"/>
              </a:buClr>
              <a:buFont typeface="Symbol" panose="05050102010706020507" pitchFamily="18" charset="2"/>
              <a:buChar char="®"/>
            </a:pPr>
            <a:endParaRPr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Along with the iOS SDK, Xcode IDE will make it easy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the 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developers to create revolutionary mobile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Touch ID, Barometer, Three-axis gyro, Accelerometer, Assisted GPS and GLONASS, Digital compass, Wi‑Fi, Cellular, iBeacon microlocation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Bluetooth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NFC, etc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use much more user, localized and mobile specific features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be enabled within 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8200" y="2805956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2322602"/>
            <a:ext cx="1959156" cy="223931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76400" y="2675776"/>
            <a:ext cx="990600" cy="609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2600" y="2838296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iOS SDK 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895600" y="2809766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429000" y="2697366"/>
            <a:ext cx="9906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29000" y="2855967"/>
            <a:ext cx="10663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Xcode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IDE </a:t>
            </a:r>
            <a:endParaRPr lang="en-US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74973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600" dirty="0">
                <a:solidFill>
                  <a:srgbClr val="000000"/>
                </a:solidFill>
              </a:rPr>
              <a:t>Why iOS Development?</a:t>
            </a:r>
          </a:p>
        </p:txBody>
      </p:sp>
    </p:spTree>
    <p:extLst>
      <p:ext uri="{BB962C8B-B14F-4D97-AF65-F5344CB8AC3E}">
        <p14:creationId xmlns:p14="http://schemas.microsoft.com/office/powerpoint/2010/main" val="17886871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Job Trends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13513" y="829424"/>
            <a:ext cx="3868079" cy="407583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solidFill>
                  <a:srgbClr val="262626"/>
                </a:solidFill>
                <a:latin typeface="Tahoma"/>
                <a:ea typeface="Tahoma"/>
              </a:rPr>
              <a:t>Appstore has more than 850,000 apps and more than 45 billion downloads in less than five years</a:t>
            </a:r>
            <a:endParaRPr dirty="0"/>
          </a:p>
          <a:p>
            <a:pPr marL="285750" indent="-2857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endParaRPr dirty="0"/>
          </a:p>
          <a:p>
            <a:pPr marL="171450" indent="-1714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solidFill>
                  <a:srgbClr val="262626"/>
                </a:solidFill>
                <a:latin typeface="Tahoma"/>
                <a:ea typeface="Tahoma"/>
              </a:rPr>
              <a:t>There </a:t>
            </a:r>
            <a:r>
              <a:rPr lang="en-IN" sz="1200" dirty="0" smtClean="0">
                <a:solidFill>
                  <a:srgbClr val="262626"/>
                </a:solidFill>
                <a:latin typeface="Tahoma"/>
                <a:ea typeface="Tahoma"/>
              </a:rPr>
              <a:t>are more than $10 iOS </a:t>
            </a:r>
            <a:r>
              <a:rPr lang="en-IN" sz="1200" dirty="0">
                <a:solidFill>
                  <a:srgbClr val="262626"/>
                </a:solidFill>
                <a:latin typeface="Tahoma"/>
                <a:ea typeface="Tahoma"/>
              </a:rPr>
              <a:t>customers worldwide</a:t>
            </a:r>
            <a:endParaRPr dirty="0"/>
          </a:p>
          <a:p>
            <a:pPr marL="285750" indent="-2857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endParaRPr dirty="0"/>
          </a:p>
          <a:p>
            <a:pPr marL="171450" indent="-1714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solidFill>
                  <a:srgbClr val="262626"/>
                </a:solidFill>
                <a:latin typeface="Tahoma"/>
                <a:ea typeface="Tahoma"/>
              </a:rPr>
              <a:t>You can reach them with your ideas</a:t>
            </a:r>
            <a:endParaRPr dirty="0"/>
          </a:p>
          <a:p>
            <a:pPr marL="285750" indent="-2857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endParaRPr dirty="0"/>
          </a:p>
          <a:p>
            <a:pPr marL="171450" indent="-1714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solidFill>
                  <a:srgbClr val="262626"/>
                </a:solidFill>
                <a:latin typeface="Tahoma"/>
                <a:ea typeface="Tahoma"/>
              </a:rPr>
              <a:t>291,250 iOS app economy jobs in the U.S are generated</a:t>
            </a:r>
            <a:endParaRPr dirty="0"/>
          </a:p>
          <a:p>
            <a:pPr marL="285750" indent="-2857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endParaRPr dirty="0"/>
          </a:p>
          <a:p>
            <a:pPr marL="171450" indent="-1714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solidFill>
                  <a:srgbClr val="262626"/>
                </a:solidFill>
                <a:latin typeface="Tahoma"/>
                <a:ea typeface="Tahoma"/>
              </a:rPr>
              <a:t>There are 275,000 registered iOS developers in the U.S.</a:t>
            </a:r>
            <a:endParaRPr dirty="0"/>
          </a:p>
          <a:p>
            <a:pPr marL="285750" indent="-2857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endParaRPr dirty="0"/>
          </a:p>
          <a:p>
            <a:pPr marL="171450" indent="-1714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solidFill>
                  <a:srgbClr val="262626"/>
                </a:solidFill>
                <a:latin typeface="Tahoma"/>
                <a:ea typeface="Tahoma"/>
              </a:rPr>
              <a:t>Nearly 6000 iOS developer jobs are available now on job search aggregator Indeed.com (Only in US)</a:t>
            </a:r>
            <a:endParaRPr dirty="0"/>
          </a:p>
          <a:p>
            <a:pPr marL="285750" indent="-2857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endParaRPr dirty="0"/>
          </a:p>
          <a:p>
            <a:pPr marL="171450" indent="-171450" algn="just">
              <a:lnSpc>
                <a:spcPct val="90000"/>
              </a:lnSpc>
              <a:buFont typeface="Symbol" panose="05050102010706020507" pitchFamily="18" charset="2"/>
              <a:buChar char="®"/>
            </a:pPr>
            <a:r>
              <a:rPr lang="en-IN" sz="1200" dirty="0">
                <a:solidFill>
                  <a:srgbClr val="262626"/>
                </a:solidFill>
                <a:latin typeface="Tahoma"/>
                <a:ea typeface="Tahoma"/>
              </a:rPr>
              <a:t>$9 billion paid to Apple developers from App Store sales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173" y="1248517"/>
            <a:ext cx="4371368" cy="24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1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9728" y="154425"/>
            <a:ext cx="5497672" cy="61405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Course Topics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971550"/>
            <a:ext cx="365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Introduction, Overview of iOS, MVC Objective-C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 C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 </a:t>
            </a: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Foundation Framework, Attributed Strings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4 </a:t>
            </a:r>
          </a:p>
          <a:p>
            <a:pPr marL="628650" lvl="1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MVC’s</a:t>
            </a:r>
          </a:p>
          <a:p>
            <a:pPr marL="628650" lvl="1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</a:t>
            </a:r>
          </a:p>
          <a:p>
            <a:pPr marL="628650" lvl="1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Protocols, Blocks, Animations, </a:t>
            </a:r>
            <a:r>
              <a:rPr lang="en-US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Autolayout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</a:p>
          <a:p>
            <a:pPr marL="285750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Multithreading, Scroll View</a:t>
            </a:r>
          </a:p>
          <a:p>
            <a:pPr marL="285750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8200" y="1047750"/>
            <a:ext cx="3715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7</a:t>
            </a: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Persistence, Documents &amp; Core Data</a:t>
            </a: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Location &amp; Map Kit</a:t>
            </a: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Module 9</a:t>
            </a: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 Segue, Text Field, Alerts</a:t>
            </a: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10</a:t>
            </a: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iCloud, Localization, Push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Notifications</a:t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11</a:t>
            </a: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Started with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Swift</a:t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12</a:t>
            </a:r>
          </a:p>
          <a:p>
            <a:pPr marL="628650" lvl="2" indent="-171450">
              <a:buClr>
                <a:schemeClr val="tx1"/>
              </a:buClr>
              <a:buFont typeface="Tahoma" panose="020B0604030504040204" pitchFamily="34" charset="0"/>
              <a:buChar char="»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Diving Deep into Swift</a:t>
            </a: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How it Works?</a:t>
            </a:r>
          </a:p>
        </p:txBody>
      </p:sp>
    </p:spTree>
    <p:extLst>
      <p:ext uri="{BB962C8B-B14F-4D97-AF65-F5344CB8AC3E}">
        <p14:creationId xmlns:p14="http://schemas.microsoft.com/office/powerpoint/2010/main" val="309049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02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74973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600" dirty="0">
                <a:solidFill>
                  <a:srgbClr val="000000"/>
                </a:solidFill>
              </a:rPr>
              <a:t>Why iOS Development</a:t>
            </a:r>
            <a:r>
              <a:rPr lang="en-IN" sz="2600" dirty="0" smtClean="0">
                <a:solidFill>
                  <a:srgbClr val="000000"/>
                </a:solidFill>
              </a:rPr>
              <a:t>? (Contd.)</a:t>
            </a:r>
            <a:endParaRPr lang="en-IN" sz="26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6322" y="1981606"/>
            <a:ext cx="2057400" cy="2856072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516675" y="849972"/>
            <a:ext cx="7916695" cy="144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lnSpc>
                <a:spcPct val="100000"/>
              </a:lnSpc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 Foundation Framework</a:t>
            </a:r>
          </a:p>
          <a:p>
            <a:pPr marL="171450" indent="-171450">
              <a:lnSpc>
                <a:spcPct val="100000"/>
              </a:lnSpc>
              <a:buClr>
                <a:schemeClr val="tx1"/>
              </a:buClr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UX of iOS is streamlined to take maximum advantage of </a:t>
            </a:r>
            <a:r>
              <a:rPr lang="en-US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iDevice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hardware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OS X kernel, BSD sockets for networking etc., technologies can be shared with iOS &amp; OS X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744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174973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600" dirty="0">
                <a:solidFill>
                  <a:srgbClr val="000000"/>
                </a:solidFill>
              </a:rPr>
              <a:t>Why iOS Development</a:t>
            </a:r>
            <a:r>
              <a:rPr lang="en-IN" sz="2600" dirty="0" smtClean="0">
                <a:solidFill>
                  <a:srgbClr val="000000"/>
                </a:solidFill>
              </a:rPr>
              <a:t>? (Contd.)</a:t>
            </a:r>
            <a:endParaRPr lang="en-IN" sz="260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0" y="2047240"/>
            <a:ext cx="4929537" cy="2794000"/>
            <a:chOff x="3886200" y="2063750"/>
            <a:chExt cx="4929537" cy="2794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0" y="2063750"/>
              <a:ext cx="1676400" cy="279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20221" y="2571750"/>
              <a:ext cx="8851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iPhone OS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191000" y="2859132"/>
              <a:ext cx="952505" cy="253916"/>
              <a:chOff x="4191000" y="2859132"/>
              <a:chExt cx="952505" cy="253916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4220221" y="2867938"/>
                <a:ext cx="885179" cy="23798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191000" y="2859132"/>
                <a:ext cx="95250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Cocoa Touch</a:t>
                </a:r>
                <a:endPara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220221" y="3164840"/>
              <a:ext cx="885179" cy="253916"/>
              <a:chOff x="4220221" y="2867938"/>
              <a:chExt cx="885179" cy="253916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220221" y="2867938"/>
                <a:ext cx="885179" cy="23798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395749" y="2867938"/>
                <a:ext cx="53412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Media</a:t>
                </a:r>
                <a:endPara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191000" y="3459636"/>
              <a:ext cx="982961" cy="254050"/>
              <a:chOff x="4191000" y="2867938"/>
              <a:chExt cx="982961" cy="25405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220221" y="2867938"/>
                <a:ext cx="885179" cy="23798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91000" y="2868072"/>
                <a:ext cx="98296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Core Services</a:t>
                </a:r>
                <a:endPara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220221" y="3763779"/>
              <a:ext cx="885179" cy="253916"/>
              <a:chOff x="4220221" y="2859292"/>
              <a:chExt cx="885179" cy="2539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220221" y="2867938"/>
                <a:ext cx="885179" cy="23798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330841" y="2859292"/>
                <a:ext cx="66877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Core OS</a:t>
                </a:r>
                <a:endPara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0" name="CustomShape 2"/>
            <p:cNvSpPr/>
            <p:nvPr/>
          </p:nvSpPr>
          <p:spPr>
            <a:xfrm>
              <a:off x="5127961" y="2991763"/>
              <a:ext cx="680528" cy="4571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21" name="CustomShape 3"/>
            <p:cNvSpPr/>
            <p:nvPr/>
          </p:nvSpPr>
          <p:spPr>
            <a:xfrm rot="5400000">
              <a:off x="4905088" y="3053908"/>
              <a:ext cx="1867286" cy="4571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22" name="TextBox 21"/>
            <p:cNvSpPr txBox="1"/>
            <p:nvPr/>
          </p:nvSpPr>
          <p:spPr>
            <a:xfrm>
              <a:off x="5966203" y="2143124"/>
              <a:ext cx="1044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Cocoa Touch</a:t>
              </a:r>
              <a:endPara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66203" y="2424923"/>
              <a:ext cx="17366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Tahoma" panose="020B0604030504040204" pitchFamily="34" charset="0"/>
                <a:buChar char="»"/>
              </a:pP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Multi-Touch Events</a:t>
              </a:r>
            </a:p>
            <a:p>
              <a:pPr marL="171450" indent="-171450">
                <a:buFont typeface="Tahoma" panose="020B0604030504040204" pitchFamily="34" charset="0"/>
                <a:buChar char="»"/>
              </a:pP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Multi-Touch Controls</a:t>
              </a:r>
            </a:p>
            <a:p>
              <a:pPr marL="171450" indent="-171450">
                <a:buFont typeface="Tahoma" panose="020B0604030504040204" pitchFamily="34" charset="0"/>
                <a:buChar char="»"/>
              </a:pP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Accelerometer</a:t>
              </a:r>
            </a:p>
            <a:p>
              <a:pPr marL="171450" indent="-171450">
                <a:buFont typeface="Tahoma" panose="020B0604030504040204" pitchFamily="34" charset="0"/>
                <a:buChar char="»"/>
              </a:pP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Hierarchy</a:t>
              </a:r>
            </a:p>
            <a:p>
              <a:pPr marL="171450" indent="-171450">
                <a:buFont typeface="Tahoma" panose="020B0604030504040204" pitchFamily="34" charset="0"/>
                <a:buChar char="»"/>
              </a:pPr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Localization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30247" y="2394287"/>
              <a:ext cx="10854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Alerts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Web View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People Picker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Image Picker</a:t>
              </a:r>
            </a:p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Camera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5" name="CustomShape 2"/>
          <p:cNvSpPr/>
          <p:nvPr/>
        </p:nvSpPr>
        <p:spPr>
          <a:xfrm>
            <a:off x="516675" y="849972"/>
            <a:ext cx="7916695" cy="144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lnSpc>
                <a:spcPct val="100000"/>
              </a:lnSpc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Cocoa Touch</a:t>
            </a:r>
          </a:p>
          <a:p>
            <a:pPr marL="171450" indent="-171450">
              <a:lnSpc>
                <a:spcPct val="100000"/>
              </a:lnSpc>
              <a:buClr>
                <a:srgbClr val="0070C0"/>
              </a:buClr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iOS interface was completely re-designed for multi-touch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Buttons, table lists, page transitions, and gestures are unique for the </a:t>
            </a: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mobile form </a:t>
            </a: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UI power is available to developers through the Cocoa Touch frameworks</a:t>
            </a:r>
          </a:p>
        </p:txBody>
      </p:sp>
    </p:spTree>
    <p:extLst>
      <p:ext uri="{BB962C8B-B14F-4D97-AF65-F5344CB8AC3E}">
        <p14:creationId xmlns:p14="http://schemas.microsoft.com/office/powerpoint/2010/main" val="392503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: Art/startingPoint_AudioVideo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90750"/>
            <a:ext cx="6273735" cy="216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27138" y="4835802"/>
            <a:ext cx="494652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Source- https</a:t>
            </a:r>
            <a:r>
              <a:rPr lang="en-US" sz="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://developer.apple.com/library/ios/referencelibrary/GettingStarted/AudioVideoStartingPoint_iOS</a:t>
            </a:r>
            <a:r>
              <a:rPr lang="en-US" sz="8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74973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600" dirty="0">
                <a:solidFill>
                  <a:srgbClr val="000000"/>
                </a:solidFill>
              </a:rPr>
              <a:t>Why iOS Development</a:t>
            </a:r>
            <a:r>
              <a:rPr lang="en-IN" sz="2600" dirty="0" smtClean="0">
                <a:solidFill>
                  <a:srgbClr val="000000"/>
                </a:solidFill>
              </a:rPr>
              <a:t>? (Contd.)</a:t>
            </a:r>
            <a:endParaRPr lang="en-IN" sz="2600" dirty="0">
              <a:solidFill>
                <a:srgbClr val="000000"/>
              </a:solidFill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516675" y="849972"/>
            <a:ext cx="7916695" cy="144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lnSpc>
                <a:spcPct val="100000"/>
              </a:lnSpc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Graphics</a:t>
            </a:r>
          </a:p>
          <a:p>
            <a:pPr marL="171450" indent="-171450">
              <a:lnSpc>
                <a:spcPct val="100000"/>
              </a:lnSpc>
              <a:buClr>
                <a:schemeClr val="tx1"/>
              </a:buClr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Comprehensive 2D drawing, accelerated 3D rendering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access to video playback and capture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high-level frameworks, to create gorgeous animations and transitions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/>
          <p:cNvSpPr/>
          <p:nvPr/>
        </p:nvSpPr>
        <p:spPr>
          <a:xfrm>
            <a:off x="503238" y="837132"/>
            <a:ext cx="7916695" cy="63976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lnSpc>
                <a:spcPct val="10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Anyone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has knowledge about any programming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b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0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already has some knowledge about iOS development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174973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Who </a:t>
            </a:r>
            <a:r>
              <a:rPr lang="en-US" sz="2600" dirty="0" smtClean="0">
                <a:solidFill>
                  <a:srgbClr val="000000"/>
                </a:solidFill>
              </a:rPr>
              <a:t>Can </a:t>
            </a:r>
            <a:r>
              <a:rPr lang="en-US" sz="2600" dirty="0">
                <a:solidFill>
                  <a:srgbClr val="000000"/>
                </a:solidFill>
              </a:rPr>
              <a:t>S</a:t>
            </a:r>
            <a:r>
              <a:rPr lang="en-US" sz="2600" dirty="0" smtClean="0">
                <a:solidFill>
                  <a:srgbClr val="000000"/>
                </a:solidFill>
              </a:rPr>
              <a:t>tart </a:t>
            </a:r>
            <a:r>
              <a:rPr lang="en-US" sz="2600" dirty="0">
                <a:solidFill>
                  <a:srgbClr val="000000"/>
                </a:solidFill>
              </a:rPr>
              <a:t>iOS Development?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942953" y="1551398"/>
            <a:ext cx="4946000" cy="3420250"/>
            <a:chOff x="1680052" y="999194"/>
            <a:chExt cx="5459256" cy="3802977"/>
          </a:xfrm>
        </p:grpSpPr>
        <p:sp>
          <p:nvSpPr>
            <p:cNvPr id="10" name="Block Arc 9"/>
            <p:cNvSpPr/>
            <p:nvPr/>
          </p:nvSpPr>
          <p:spPr>
            <a:xfrm>
              <a:off x="3022319" y="1436607"/>
              <a:ext cx="3037717" cy="2928151"/>
            </a:xfrm>
            <a:prstGeom prst="blockArc">
              <a:avLst>
                <a:gd name="adj1" fmla="val 10800000"/>
                <a:gd name="adj2" fmla="val 16200000"/>
                <a:gd name="adj3" fmla="val 463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1" name="Block Arc 10"/>
            <p:cNvSpPr/>
            <p:nvPr/>
          </p:nvSpPr>
          <p:spPr>
            <a:xfrm>
              <a:off x="3022319" y="1436607"/>
              <a:ext cx="3037717" cy="2928151"/>
            </a:xfrm>
            <a:prstGeom prst="blockArc">
              <a:avLst>
                <a:gd name="adj1" fmla="val 5400000"/>
                <a:gd name="adj2" fmla="val 10800000"/>
                <a:gd name="adj3" fmla="val 463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2" name="Block Arc 11"/>
            <p:cNvSpPr/>
            <p:nvPr/>
          </p:nvSpPr>
          <p:spPr>
            <a:xfrm>
              <a:off x="3022319" y="1436607"/>
              <a:ext cx="3037717" cy="2928151"/>
            </a:xfrm>
            <a:prstGeom prst="blockArc">
              <a:avLst>
                <a:gd name="adj1" fmla="val 0"/>
                <a:gd name="adj2" fmla="val 5400000"/>
                <a:gd name="adj3" fmla="val 463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3" name="Block Arc 12"/>
            <p:cNvSpPr/>
            <p:nvPr/>
          </p:nvSpPr>
          <p:spPr>
            <a:xfrm>
              <a:off x="3022319" y="1436607"/>
              <a:ext cx="3037717" cy="2928151"/>
            </a:xfrm>
            <a:prstGeom prst="blockArc">
              <a:avLst>
                <a:gd name="adj1" fmla="val 16200000"/>
                <a:gd name="adj2" fmla="val 0"/>
                <a:gd name="adj3" fmla="val 463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3842625" y="2227326"/>
              <a:ext cx="1397106" cy="1346715"/>
            </a:xfrm>
            <a:custGeom>
              <a:avLst/>
              <a:gdLst>
                <a:gd name="connsiteX0" fmla="*/ 0 w 1200825"/>
                <a:gd name="connsiteY0" fmla="*/ 600413 h 1200825"/>
                <a:gd name="connsiteX1" fmla="*/ 600413 w 1200825"/>
                <a:gd name="connsiteY1" fmla="*/ 0 h 1200825"/>
                <a:gd name="connsiteX2" fmla="*/ 1200826 w 1200825"/>
                <a:gd name="connsiteY2" fmla="*/ 600413 h 1200825"/>
                <a:gd name="connsiteX3" fmla="*/ 600413 w 1200825"/>
                <a:gd name="connsiteY3" fmla="*/ 1200826 h 1200825"/>
                <a:gd name="connsiteX4" fmla="*/ 0 w 1200825"/>
                <a:gd name="connsiteY4" fmla="*/ 600413 h 12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825" h="1200825">
                  <a:moveTo>
                    <a:pt x="0" y="600413"/>
                  </a:moveTo>
                  <a:cubicBezTo>
                    <a:pt x="0" y="268814"/>
                    <a:pt x="268814" y="0"/>
                    <a:pt x="600413" y="0"/>
                  </a:cubicBezTo>
                  <a:cubicBezTo>
                    <a:pt x="932012" y="0"/>
                    <a:pt x="1200826" y="268814"/>
                    <a:pt x="1200826" y="600413"/>
                  </a:cubicBezTo>
                  <a:cubicBezTo>
                    <a:pt x="1200826" y="932012"/>
                    <a:pt x="932012" y="1200826"/>
                    <a:pt x="600413" y="1200826"/>
                  </a:cubicBezTo>
                  <a:cubicBezTo>
                    <a:pt x="268814" y="1200826"/>
                    <a:pt x="0" y="932012"/>
                    <a:pt x="0" y="600413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10147" tIns="210147" rIns="210147" bIns="210147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kern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4052191" y="999194"/>
              <a:ext cx="977974" cy="942700"/>
            </a:xfrm>
            <a:custGeom>
              <a:avLst/>
              <a:gdLst>
                <a:gd name="connsiteX0" fmla="*/ 0 w 840577"/>
                <a:gd name="connsiteY0" fmla="*/ 420289 h 840577"/>
                <a:gd name="connsiteX1" fmla="*/ 420289 w 840577"/>
                <a:gd name="connsiteY1" fmla="*/ 0 h 840577"/>
                <a:gd name="connsiteX2" fmla="*/ 840578 w 840577"/>
                <a:gd name="connsiteY2" fmla="*/ 420289 h 840577"/>
                <a:gd name="connsiteX3" fmla="*/ 420289 w 840577"/>
                <a:gd name="connsiteY3" fmla="*/ 840578 h 840577"/>
                <a:gd name="connsiteX4" fmla="*/ 0 w 840577"/>
                <a:gd name="connsiteY4" fmla="*/ 420289 h 84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77" h="840577">
                  <a:moveTo>
                    <a:pt x="0" y="420289"/>
                  </a:moveTo>
                  <a:cubicBezTo>
                    <a:pt x="0" y="188170"/>
                    <a:pt x="188170" y="0"/>
                    <a:pt x="420289" y="0"/>
                  </a:cubicBezTo>
                  <a:cubicBezTo>
                    <a:pt x="652408" y="0"/>
                    <a:pt x="840578" y="188170"/>
                    <a:pt x="840578" y="420289"/>
                  </a:cubicBezTo>
                  <a:cubicBezTo>
                    <a:pt x="840578" y="652408"/>
                    <a:pt x="652408" y="840578"/>
                    <a:pt x="420289" y="840578"/>
                  </a:cubicBezTo>
                  <a:cubicBezTo>
                    <a:pt x="188170" y="840578"/>
                    <a:pt x="0" y="652408"/>
                    <a:pt x="0" y="420289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45960" tIns="145960" rIns="145960" bIns="1459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35842" y="2429333"/>
              <a:ext cx="977974" cy="942700"/>
            </a:xfrm>
            <a:custGeom>
              <a:avLst/>
              <a:gdLst>
                <a:gd name="connsiteX0" fmla="*/ 0 w 840577"/>
                <a:gd name="connsiteY0" fmla="*/ 420289 h 840577"/>
                <a:gd name="connsiteX1" fmla="*/ 420289 w 840577"/>
                <a:gd name="connsiteY1" fmla="*/ 0 h 840577"/>
                <a:gd name="connsiteX2" fmla="*/ 840578 w 840577"/>
                <a:gd name="connsiteY2" fmla="*/ 420289 h 840577"/>
                <a:gd name="connsiteX3" fmla="*/ 420289 w 840577"/>
                <a:gd name="connsiteY3" fmla="*/ 840578 h 840577"/>
                <a:gd name="connsiteX4" fmla="*/ 0 w 840577"/>
                <a:gd name="connsiteY4" fmla="*/ 420289 h 84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77" h="840577">
                  <a:moveTo>
                    <a:pt x="0" y="420289"/>
                  </a:moveTo>
                  <a:cubicBezTo>
                    <a:pt x="0" y="188170"/>
                    <a:pt x="188170" y="0"/>
                    <a:pt x="420289" y="0"/>
                  </a:cubicBezTo>
                  <a:cubicBezTo>
                    <a:pt x="652408" y="0"/>
                    <a:pt x="840578" y="188170"/>
                    <a:pt x="840578" y="420289"/>
                  </a:cubicBezTo>
                  <a:cubicBezTo>
                    <a:pt x="840578" y="652408"/>
                    <a:pt x="652408" y="840578"/>
                    <a:pt x="420289" y="840578"/>
                  </a:cubicBezTo>
                  <a:cubicBezTo>
                    <a:pt x="188170" y="840578"/>
                    <a:pt x="0" y="652408"/>
                    <a:pt x="0" y="420289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45960" tIns="145960" rIns="145960" bIns="1459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4052191" y="3859471"/>
              <a:ext cx="977974" cy="942700"/>
            </a:xfrm>
            <a:custGeom>
              <a:avLst/>
              <a:gdLst>
                <a:gd name="connsiteX0" fmla="*/ 0 w 840577"/>
                <a:gd name="connsiteY0" fmla="*/ 420289 h 840577"/>
                <a:gd name="connsiteX1" fmla="*/ 420289 w 840577"/>
                <a:gd name="connsiteY1" fmla="*/ 0 h 840577"/>
                <a:gd name="connsiteX2" fmla="*/ 840578 w 840577"/>
                <a:gd name="connsiteY2" fmla="*/ 420289 h 840577"/>
                <a:gd name="connsiteX3" fmla="*/ 420289 w 840577"/>
                <a:gd name="connsiteY3" fmla="*/ 840578 h 840577"/>
                <a:gd name="connsiteX4" fmla="*/ 0 w 840577"/>
                <a:gd name="connsiteY4" fmla="*/ 420289 h 84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77" h="840577">
                  <a:moveTo>
                    <a:pt x="0" y="420289"/>
                  </a:moveTo>
                  <a:cubicBezTo>
                    <a:pt x="0" y="188170"/>
                    <a:pt x="188170" y="0"/>
                    <a:pt x="420289" y="0"/>
                  </a:cubicBezTo>
                  <a:cubicBezTo>
                    <a:pt x="652408" y="0"/>
                    <a:pt x="840578" y="188170"/>
                    <a:pt x="840578" y="420289"/>
                  </a:cubicBezTo>
                  <a:cubicBezTo>
                    <a:pt x="840578" y="652408"/>
                    <a:pt x="652408" y="840578"/>
                    <a:pt x="420289" y="840578"/>
                  </a:cubicBezTo>
                  <a:cubicBezTo>
                    <a:pt x="188170" y="840578"/>
                    <a:pt x="0" y="652408"/>
                    <a:pt x="0" y="420289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45960" tIns="145960" rIns="145960" bIns="1459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68539" y="2429333"/>
              <a:ext cx="977974" cy="942700"/>
            </a:xfrm>
            <a:custGeom>
              <a:avLst/>
              <a:gdLst>
                <a:gd name="connsiteX0" fmla="*/ 0 w 840577"/>
                <a:gd name="connsiteY0" fmla="*/ 420289 h 840577"/>
                <a:gd name="connsiteX1" fmla="*/ 420289 w 840577"/>
                <a:gd name="connsiteY1" fmla="*/ 0 h 840577"/>
                <a:gd name="connsiteX2" fmla="*/ 840578 w 840577"/>
                <a:gd name="connsiteY2" fmla="*/ 420289 h 840577"/>
                <a:gd name="connsiteX3" fmla="*/ 420289 w 840577"/>
                <a:gd name="connsiteY3" fmla="*/ 840578 h 840577"/>
                <a:gd name="connsiteX4" fmla="*/ 0 w 840577"/>
                <a:gd name="connsiteY4" fmla="*/ 420289 h 84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77" h="840577">
                  <a:moveTo>
                    <a:pt x="0" y="420289"/>
                  </a:moveTo>
                  <a:cubicBezTo>
                    <a:pt x="0" y="188170"/>
                    <a:pt x="188170" y="0"/>
                    <a:pt x="420289" y="0"/>
                  </a:cubicBezTo>
                  <a:cubicBezTo>
                    <a:pt x="652408" y="0"/>
                    <a:pt x="840578" y="188170"/>
                    <a:pt x="840578" y="420289"/>
                  </a:cubicBezTo>
                  <a:cubicBezTo>
                    <a:pt x="840578" y="652408"/>
                    <a:pt x="652408" y="840578"/>
                    <a:pt x="420289" y="840578"/>
                  </a:cubicBezTo>
                  <a:cubicBezTo>
                    <a:pt x="188170" y="840578"/>
                    <a:pt x="0" y="652408"/>
                    <a:pt x="0" y="420289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45960" tIns="145960" rIns="145960" bIns="1459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195" y="1059801"/>
              <a:ext cx="839601" cy="83960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55254" y="2526374"/>
              <a:ext cx="724479" cy="72447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610" y="3919301"/>
              <a:ext cx="785964" cy="78596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3830352" y="2522742"/>
              <a:ext cx="15148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Who Can </a:t>
              </a:r>
              <a:r>
                <a:rPr lang="en-US" sz="1200" dirty="0" smtClean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iOS Development?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91766" y="1215267"/>
              <a:ext cx="9384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Developers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31574" y="4404984"/>
              <a:ext cx="16707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</a:t>
              </a:r>
              <a:r>
                <a:rPr lang="en-IN" sz="12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Professionals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13816" y="2799168"/>
              <a:ext cx="6254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Leads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80052" y="2762182"/>
              <a:ext cx="8418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Managers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7209" y="2895755"/>
            <a:ext cx="542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1000" y="174973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Getting </a:t>
            </a:r>
            <a:r>
              <a:rPr lang="en-US" sz="2600" dirty="0" smtClean="0">
                <a:solidFill>
                  <a:srgbClr val="000000"/>
                </a:solidFill>
              </a:rPr>
              <a:t>Started </a:t>
            </a:r>
            <a:r>
              <a:rPr lang="en-US" sz="2600" dirty="0">
                <a:solidFill>
                  <a:srgbClr val="000000"/>
                </a:solidFill>
              </a:rPr>
              <a:t>with iOS Development</a:t>
            </a: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2969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iOS developer is one of the most rewarding job opportunities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need iOS SDK installed on your Mac, along with IDE - </a:t>
            </a:r>
            <a:r>
              <a:rPr lang="en-IN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Xcode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start iOS you should learn a new programming language –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Objective-C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become a better iOS developer you should be good at various SDK frameworks such as,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Foundation Framework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UIKit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Framework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CoreData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200" dirty="0" err="1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Feamework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design patterns such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as,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 View Controller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Delegate pattern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Target-Action Patterns</a:t>
            </a:r>
          </a:p>
        </p:txBody>
      </p:sp>
    </p:spTree>
    <p:extLst>
      <p:ext uri="{BB962C8B-B14F-4D97-AF65-F5344CB8AC3E}">
        <p14:creationId xmlns:p14="http://schemas.microsoft.com/office/powerpoint/2010/main" val="88857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1000" y="174973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Scenario</a:t>
            </a:r>
          </a:p>
        </p:txBody>
      </p:sp>
      <p:sp>
        <p:nvSpPr>
          <p:cNvPr id="5" name="CustomShape 2"/>
          <p:cNvSpPr/>
          <p:nvPr/>
        </p:nvSpPr>
        <p:spPr>
          <a:xfrm>
            <a:off x="503238" y="837132"/>
            <a:ext cx="7916695" cy="2969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are a globetrotter/excursionist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want to have memories of each travel along with your photos at each place and track of your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travels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 an App that helps you and other excursionist’s with below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requirements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 1 : Take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picture at any tourist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lvl="1" indent="-228600">
              <a:buFont typeface="+mj-lt"/>
              <a:buAutoNum type="arabicPeriod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pictures for future use</a:t>
            </a:r>
          </a:p>
          <a:p>
            <a:pPr lvl="1"/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places covered on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picture and message in various social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sites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33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2283</TotalTime>
  <Words>2382</Words>
  <Application>Microsoft Office PowerPoint</Application>
  <PresentationFormat>On-screen Show (16:9)</PresentationFormat>
  <Paragraphs>446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Castellar</vt:lpstr>
      <vt:lpstr>Menlo-Regular</vt:lpstr>
      <vt:lpstr>Symbol</vt:lpstr>
      <vt:lpstr>Tahoma</vt:lpstr>
      <vt:lpstr>3_Brain4ce_course_template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</dc:title>
  <dc:creator>Puja</dc:creator>
  <cp:lastModifiedBy>Awanish</cp:lastModifiedBy>
  <cp:revision>138</cp:revision>
  <dcterms:created xsi:type="dcterms:W3CDTF">2014-05-07T12:47:59Z</dcterms:created>
  <dcterms:modified xsi:type="dcterms:W3CDTF">2015-06-09T12:55:24Z</dcterms:modified>
</cp:coreProperties>
</file>